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67" r:id="rId2"/>
    <p:sldId id="289" r:id="rId3"/>
    <p:sldId id="258" r:id="rId4"/>
    <p:sldId id="257" r:id="rId5"/>
    <p:sldId id="303" r:id="rId6"/>
    <p:sldId id="305" r:id="rId7"/>
    <p:sldId id="306" r:id="rId8"/>
    <p:sldId id="304" r:id="rId9"/>
    <p:sldId id="259" r:id="rId10"/>
    <p:sldId id="288" r:id="rId11"/>
    <p:sldId id="268" r:id="rId12"/>
    <p:sldId id="269" r:id="rId13"/>
    <p:sldId id="274" r:id="rId14"/>
    <p:sldId id="278" r:id="rId15"/>
    <p:sldId id="277" r:id="rId16"/>
    <p:sldId id="275" r:id="rId17"/>
    <p:sldId id="276" r:id="rId18"/>
    <p:sldId id="292" r:id="rId19"/>
    <p:sldId id="295" r:id="rId20"/>
    <p:sldId id="298" r:id="rId21"/>
    <p:sldId id="297" r:id="rId22"/>
    <p:sldId id="296" r:id="rId23"/>
    <p:sldId id="294" r:id="rId24"/>
    <p:sldId id="307" r:id="rId25"/>
    <p:sldId id="299" r:id="rId26"/>
    <p:sldId id="308" r:id="rId27"/>
    <p:sldId id="309" r:id="rId28"/>
    <p:sldId id="310" r:id="rId29"/>
    <p:sldId id="302" r:id="rId30"/>
    <p:sldId id="300" r:id="rId31"/>
    <p:sldId id="286" r:id="rId32"/>
    <p:sldId id="270" r:id="rId33"/>
    <p:sldId id="271" r:id="rId34"/>
    <p:sldId id="273" r:id="rId35"/>
    <p:sldId id="291" r:id="rId36"/>
    <p:sldId id="279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D583C-8DED-4876-A899-6D6E7B41EB90}" v="3" dt="2024-10-30T14:03:19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5" autoAdjust="0"/>
    <p:restoredTop sz="94660"/>
  </p:normalViewPr>
  <p:slideViewPr>
    <p:cSldViewPr>
      <p:cViewPr varScale="1">
        <p:scale>
          <a:sx n="82" d="100"/>
          <a:sy n="82" d="100"/>
        </p:scale>
        <p:origin x="149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A354C7E-2A36-4368-89CB-6DE1DAB031B4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A587753-8CDA-449D-B64B-9C76821C1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11A423-D371-4B50-BC41-9D49EA06FC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057B7A5-E241-40CC-AB42-4F39894EDB19}" type="slidenum">
              <a:rPr lang="en-US" sz="1200">
                <a:latin typeface="Times New Roman" pitchFamily="18" charset="0"/>
              </a:rPr>
              <a:pPr algn="r" eaLnBrk="0" hangingPunct="0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587753-8CDA-449D-B64B-9C76821C18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6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87753-8CDA-449D-B64B-9C76821C188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9AC83D0-31F0-47BC-A873-66FC0926447B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FB9F8A5-DD7A-45A0-B85F-E9C9F67DC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3537B-A802-4DB9-83AD-AFB6E1502AE7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FBAAF-6991-44B4-B97B-3298E8544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8508A-F419-4FD2-BACA-A448F039E3F5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2615-010A-4D2F-A33E-E5D337F0CB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FA7BD-726D-41E6-AA00-F21277E98624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C5E54-6B8B-40F6-9997-0D4BAEF236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B0F640B-563F-4FEE-9C78-FA6481689312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7B5A53-8229-484C-AB6D-DC77C98BB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824E10C-7E30-40E5-98ED-C032C9D3C838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2DB2BBD-1854-4BE6-A407-9E28ED727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0BCD553-5ECB-43B8-8A43-EC8667C7DBE2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8320729-E650-4894-A615-7D030D69E4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1F9D081-8E7A-4117-B21A-C59683F5B289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568E3D4-97B6-465D-81B1-5DA1E06E6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11ED9-C385-4982-81A5-C8A69F2AE418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A0ADB-4FC3-4FAE-9AA9-21E5A078E0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D2537F-3057-49AF-BB40-BCEF23F52D27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9CB87DF-C2F8-42F8-BDCB-413A8C947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998B700-7FC9-4118-9EB8-D4052A727C3D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3EBCF6F2-46B4-417D-B401-1FA3555A3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13B44FD-CD25-4BA1-8CAB-99C7762802A9}" type="datetimeFigureOut">
              <a:rPr lang="en-US"/>
              <a:pPr>
                <a:defRPr/>
              </a:pPr>
              <a:t>3/10/2025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EB67A59-EDF5-432F-BC06-128EB4A4AB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7" r:id="rId2"/>
    <p:sldLayoutId id="2147483732" r:id="rId3"/>
    <p:sldLayoutId id="2147483733" r:id="rId4"/>
    <p:sldLayoutId id="2147483734" r:id="rId5"/>
    <p:sldLayoutId id="2147483735" r:id="rId6"/>
    <p:sldLayoutId id="2147483728" r:id="rId7"/>
    <p:sldLayoutId id="2147483736" r:id="rId8"/>
    <p:sldLayoutId id="2147483737" r:id="rId9"/>
    <p:sldLayoutId id="2147483729" r:id="rId10"/>
    <p:sldLayoutId id="214748373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0325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 descr="strip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77397"/>
            <a:ext cx="7620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5943600" y="4957164"/>
            <a:ext cx="2667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sz="2000" b="1" dirty="0">
                <a:solidFill>
                  <a:srgbClr val="002060"/>
                </a:solidFill>
                <a:latin typeface="Arial Black" panose="020B0A04020102020204" pitchFamily="34" charset="0"/>
              </a:rPr>
              <a:t>presented by :-</a:t>
            </a:r>
            <a:endParaRPr lang="en-US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eaLnBrk="0" hangingPunct="0"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Surya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Kanta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Dalai</a:t>
            </a:r>
          </a:p>
          <a:p>
            <a:pPr eaLnBrk="0" hangingPunct="0"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SF23MCA031</a:t>
            </a:r>
          </a:p>
          <a:p>
            <a:pPr eaLnBrk="0" hangingPunct="0"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Semester</a:t>
            </a: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914400" y="2271770"/>
            <a:ext cx="7122659" cy="176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</a:rPr>
              <a:t>Project </a:t>
            </a:r>
          </a:p>
          <a:p>
            <a:pPr algn="ctr" eaLnBrk="0" hangingPunct="0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</a:rPr>
              <a:t>On</a:t>
            </a:r>
          </a:p>
          <a:p>
            <a:pPr algn="ctr" eaLnBrk="0" hangingPunct="0"/>
            <a:endParaRPr lang="en-US" sz="800" b="1" dirty="0">
              <a:solidFill>
                <a:srgbClr val="002060"/>
              </a:solidFill>
              <a:latin typeface="Times New Roman" pitchFamily="18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u="dotDash" kern="100" dirty="0">
                <a:solidFill>
                  <a:srgbClr val="7030A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Cascadia Mono" panose="020B0609020000020004" pitchFamily="49" charset="0"/>
              </a:rPr>
              <a:t>Library Management System</a:t>
            </a:r>
            <a:endParaRPr lang="en-US" sz="4400" kern="100" dirty="0">
              <a:effectLst/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4957164"/>
            <a:ext cx="3510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Guided by:-</a:t>
            </a:r>
          </a:p>
          <a:p>
            <a:r>
              <a:rPr lang="en-US" b="1" dirty="0">
                <a:solidFill>
                  <a:schemeClr val="accent2"/>
                </a:solidFill>
              </a:rPr>
              <a:t>Dr. Indrani Kumari Sahu</a:t>
            </a:r>
          </a:p>
          <a:p>
            <a:r>
              <a:rPr lang="en-US" b="1" dirty="0">
                <a:solidFill>
                  <a:schemeClr val="accent2"/>
                </a:solidFill>
              </a:rPr>
              <a:t>(Department of MCA)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Khallikote</a:t>
            </a:r>
            <a:r>
              <a:rPr lang="en-US" b="1" dirty="0">
                <a:solidFill>
                  <a:schemeClr val="accent2"/>
                </a:solidFill>
              </a:rPr>
              <a:t> Unitary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E9FAA-029F-2DA7-11C9-02C1022F7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6" y="60324"/>
            <a:ext cx="1099815" cy="1110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9BD11C-25D3-042B-ECEE-DEEC732C2087}"/>
              </a:ext>
            </a:extLst>
          </p:cNvPr>
          <p:cNvSpPr/>
          <p:nvPr/>
        </p:nvSpPr>
        <p:spPr>
          <a:xfrm>
            <a:off x="985398" y="1774598"/>
            <a:ext cx="6963970" cy="1143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 eaLnBrk="0" hangingPunct="0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Khallikote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Unitary University,</a:t>
            </a:r>
          </a:p>
          <a:p>
            <a:pPr algn="ctr" eaLnBrk="0" hangingPunct="0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Berhampur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75B9A3-BCF8-A398-8F75-4EDEB956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6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14B7E-92D8-3927-4BCF-35BEE67C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" y="0"/>
            <a:ext cx="9120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16D4A0-09A5-0411-5122-E4BDBB76E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20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0F9EE-EECE-F03B-AAD9-62C6ACBE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15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D94926-B078-FFE0-C8A3-07B813E6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48B0F-B7E3-D0FB-6DCD-07B96240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A3C78D-36A5-4862-011E-C9B49ECAB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" y="0"/>
            <a:ext cx="9120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1540E-1542-7C85-B2C5-672C7319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04105-3290-3B18-077A-CAD3AA2E7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0973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FF505-85B8-B146-096E-E53F70670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" y="0"/>
            <a:ext cx="9179861" cy="6858000"/>
          </a:xfrm>
        </p:spPr>
      </p:pic>
    </p:spTree>
    <p:extLst>
      <p:ext uri="{BB962C8B-B14F-4D97-AF65-F5344CB8AC3E}">
        <p14:creationId xmlns:p14="http://schemas.microsoft.com/office/powerpoint/2010/main" val="27799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1"/>
          <p:cNvSpPr>
            <a:spLocks noGrp="1"/>
          </p:cNvSpPr>
          <p:nvPr>
            <p:ph idx="4294967295"/>
          </p:nvPr>
        </p:nvSpPr>
        <p:spPr>
          <a:xfrm>
            <a:off x="914400" y="1064342"/>
            <a:ext cx="6096000" cy="48498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Diagrams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Screen Shots</a:t>
            </a:r>
            <a:endParaRPr lang="en-US" sz="3200" dirty="0">
              <a:latin typeface="Nueva Std" panose="020B0503070504090203" pitchFamily="34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Nueva Std" panose="020B0503070504090203" pitchFamily="34" charset="0"/>
                <a:cs typeface="Times New Roman" pitchFamily="18" charset="0"/>
              </a:rPr>
              <a:t>Disadvantages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Nueva Std" panose="020B0503070504090203" pitchFamily="34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57200" y="226142"/>
            <a:ext cx="4548187" cy="83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800" dirty="0">
                <a:latin typeface="Nueva Std" panose="020B0503070504090203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ED9FD-28DB-F0FE-4B92-3234FC3DB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94" y="1064342"/>
            <a:ext cx="4650658" cy="46506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DF753-2020-6A60-2AD7-CF952D91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2933E-C235-08EF-49C0-BB52D24B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0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4643E-DC6A-6C7F-8CFC-19BE7E8C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58" y="0"/>
            <a:ext cx="917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8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0ACAB-C436-9D50-369E-1E0ECC85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CA62B-0266-3EF5-6D97-2E50B4C68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03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BA8E0-4B48-0791-C785-02CFB4FB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1"/>
            <a:ext cx="9144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6DCA-D380-CF49-7C6F-F5F8986D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FBAC07-8CC7-4247-0830-2E80FCD1D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9277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E9D10-DB6E-38D2-C7A9-9EE7C19D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4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A6450-29A5-6811-0551-82E71576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9110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E6FE56-827F-9A94-E598-A3039A126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1"/>
            <a:ext cx="9140890" cy="381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D2EB2-34C0-723B-0CAB-9E0DECF2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" y="3810001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EF173-5855-5DA3-8F9E-630C602EF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5" y="0"/>
            <a:ext cx="9147545" cy="6858000"/>
          </a:xfrm>
        </p:spPr>
      </p:pic>
    </p:spTree>
    <p:extLst>
      <p:ext uri="{BB962C8B-B14F-4D97-AF65-F5344CB8AC3E}">
        <p14:creationId xmlns:p14="http://schemas.microsoft.com/office/powerpoint/2010/main" val="423541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267200" cy="5105400"/>
          </a:xfrm>
        </p:spPr>
        <p:txBody>
          <a:bodyPr/>
          <a:lstStyle/>
          <a:p>
            <a:pPr marR="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library is a collection of books, resources, and information materials that are organized, stored, and made accessible for reading, research, and reference.</a:t>
            </a:r>
          </a:p>
          <a:p>
            <a:pPr marR="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Library Management System is a software solution designed to streamline operations and enhance the user experience in libraries. It plays a vital role in modern libraries.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589"/>
            <a:ext cx="8229600" cy="98421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Nueva Std" panose="020B0503070504090203" pitchFamily="34" charset="0"/>
                <a:cs typeface="Times New Roman" pitchFamily="18" charset="0"/>
              </a:rPr>
              <a:t>Introduction</a:t>
            </a:r>
            <a:endParaRPr lang="en-US" dirty="0">
              <a:latin typeface="Nueva Std" panose="020B050307050409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E90DB-352F-D4C1-06D7-37CF24F1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838200"/>
            <a:ext cx="3746500" cy="48169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E3659-66F5-9A0B-A653-666A964B5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C8F50-0744-801A-BD66-5EFFD3A7D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0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/>
          <p:cNvSpPr>
            <a:spLocks noGrp="1"/>
          </p:cNvSpPr>
          <p:nvPr>
            <p:ph idx="1"/>
          </p:nvPr>
        </p:nvSpPr>
        <p:spPr>
          <a:xfrm>
            <a:off x="547396" y="914400"/>
            <a:ext cx="8049208" cy="5029200"/>
          </a:xfrm>
        </p:spPr>
        <p:txBody>
          <a:bodyPr/>
          <a:lstStyle/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of AI and Machine Learning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AI-powered book recommendation systems based on user reading history. Smart chatbots for automated query resolution and assistance.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Cloud-Based Library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platforms for remote access and scalability. Enhanced security and backup options to prevent data loss.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Application Development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an mobile app for easier access to books, issuing requests, and account management. Integration of push notifications for due dates, new arrivals, and announcements.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 and E-Library Expansion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for e-books, audiobooks, and digital resources. 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Multi-Language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multi-language support for diverse users.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Payment and Fine Management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of online payment gateways for fine payments and book purchases. Automated fine calculation and notifications for overdue books.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7004" y="0"/>
            <a:ext cx="8229600" cy="9604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>
                <a:latin typeface="Nueva Std" panose="020B0503070504090203" pitchFamily="34" charset="0"/>
                <a:cs typeface="Times New Roman" pitchFamily="18" charset="0"/>
              </a:rPr>
              <a:t>Future Scope</a:t>
            </a:r>
            <a:endParaRPr lang="en-US" dirty="0">
              <a:latin typeface="Nueva Std" panose="020B0503070504090203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924800" cy="5079385"/>
          </a:xfrm>
        </p:spPr>
        <p:txBody>
          <a:bodyPr/>
          <a:lstStyle/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Book Management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Automates book tracking, issuing, and returning processes, reducing manual work.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Time-Saving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Speeds up operations by allowing users to search for books, authors, and availability instantly.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Reduces Errors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Eliminates human errors in record-keeping, book issuance, and return tracking.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Security and Backup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Protects library data with access control and regular backups, preventing data loss.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Multi-User Access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multiple users to access and manage resources simultaneously.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Tracking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Monitors book availability, overdue books, and user activity in real time.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 Generation -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Generates detailed reports on Available books, issued books for better decision-making.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6385"/>
            <a:ext cx="8229600" cy="78801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latin typeface="Nueva Std" panose="020B0503070504090203" pitchFamily="34" charset="0"/>
                <a:cs typeface="Times New Roman" pitchFamily="18" charset="0"/>
              </a:rPr>
              <a:t>Advantages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609600" y="1073020"/>
            <a:ext cx="8077200" cy="4724400"/>
          </a:xfrm>
        </p:spPr>
        <p:txBody>
          <a:bodyPr/>
          <a:lstStyle/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 Setup Cost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Implementing an LMS requires investment in software, hardware, and training.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Issues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System failures, bugs, or server downtime can disrupt library operations.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Curve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Staff and users may require training to understand and use the system effectively.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Risks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If not properly secured, data breaches or unauthorized access can compromise library records.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 on Internet &amp; Power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Cloud-based or online LMS requires stable internet and power supply to function properly.</a:t>
            </a:r>
          </a:p>
          <a:p>
            <a:pPr marL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 &amp; Updates </a:t>
            </a:r>
            <a:r>
              <a:rPr lang="en-US" sz="1800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Regular software updates and maintenance are required to keep the system running smoothly and securely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914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Nueva Std" panose="020B0503070504090203" pitchFamily="34" charset="0"/>
                <a:cs typeface="Times New Roman" pitchFamily="18" charset="0"/>
              </a:rPr>
              <a:t>Disadvantages</a:t>
            </a:r>
            <a:r>
              <a:rPr lang="en-US" sz="4400" u="sng" dirty="0">
                <a:latin typeface="Nueva Std" panose="020B0503070504090203" pitchFamily="34" charset="0"/>
                <a:cs typeface="Times New Roman" pitchFamily="18" charset="0"/>
              </a:rPr>
              <a:t> </a:t>
            </a:r>
            <a:endParaRPr lang="en-US" dirty="0">
              <a:latin typeface="Nueva Std" panose="020B0503070504090203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657600" cy="4343400"/>
          </a:xfrm>
        </p:spPr>
        <p:txBody>
          <a:bodyPr/>
          <a:lstStyle/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Management System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successfully automates and enhances the efficiency of library operations. It provides a 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students, and librarians to manage book borrowing and returns. The system significantly reduces 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work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improves 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 tracking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enhances 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accessibility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through features</a:t>
            </a: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95749"/>
            <a:ext cx="8229600" cy="97585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latin typeface="Nueva Std" panose="020B0503070504090203" pitchFamily="34" charset="0"/>
                <a:cs typeface="Times New Roman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09E86-8F28-6420-4AB3-3CD755227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1910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44676C-7398-F891-7B5B-902C9042C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" y="204107"/>
            <a:ext cx="7757183" cy="5825044"/>
          </a:xfrm>
        </p:spPr>
      </p:pic>
    </p:spTree>
    <p:extLst>
      <p:ext uri="{BB962C8B-B14F-4D97-AF65-F5344CB8AC3E}">
        <p14:creationId xmlns:p14="http://schemas.microsoft.com/office/powerpoint/2010/main" val="2727189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1828800"/>
          </a:xfrm>
        </p:spPr>
        <p:txBody>
          <a:bodyPr/>
          <a:lstStyle/>
          <a:p>
            <a:pPr algn="ctr" eaLnBrk="1" hangingPunct="1">
              <a:buFont typeface="Wingdings 3" pitchFamily="18" charset="2"/>
              <a:buNone/>
            </a:pPr>
            <a:r>
              <a:rPr lang="en-US" sz="9600" b="1" dirty="0">
                <a:latin typeface="Nueva Std" panose="020B0503070504090203" pitchFamily="34" charset="0"/>
              </a:rPr>
              <a:t>The End</a:t>
            </a:r>
          </a:p>
          <a:p>
            <a:pPr algn="ctr" eaLnBrk="1" hangingPunct="1">
              <a:buFont typeface="Wingdings 3" pitchFamily="18" charset="2"/>
              <a:buNone/>
            </a:pPr>
            <a:endParaRPr lang="en-US" sz="9600" b="1" dirty="0">
              <a:latin typeface="Nueva Std" panose="020B0503070504090203" pitchFamily="34" charset="0"/>
            </a:endParaRPr>
          </a:p>
          <a:p>
            <a:pPr algn="ctr" eaLnBrk="1" hangingPunct="1">
              <a:buFont typeface="Wingdings 3" pitchFamily="18" charset="2"/>
              <a:buNone/>
            </a:pPr>
            <a:r>
              <a:rPr lang="en-US" sz="9600" b="1" dirty="0">
                <a:solidFill>
                  <a:srgbClr val="FF0000"/>
                </a:solidFill>
                <a:latin typeface="Nueva Std" panose="020B0503070504090203" pitchFamily="34" charset="0"/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3778898" cy="3329781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Management Module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Management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Issue &amp; Return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&amp;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endParaRPr lang="en-US" sz="18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Fine Calculation Module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lvl="0" indent="-400050" algn="just">
              <a:spcBef>
                <a:spcPts val="0"/>
              </a:spcBef>
              <a:spcAft>
                <a:spcPts val="600"/>
              </a:spcAft>
              <a:buSzPts val="1000"/>
              <a:buFont typeface="+mj-lt"/>
              <a:buAutoNum type="romanLcPeriod"/>
              <a:tabLst>
                <a:tab pos="457200" algn="l"/>
              </a:tabLst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Notification Module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1361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latin typeface="Nueva Std" panose="020B0503070504090203" pitchFamily="34" charset="0"/>
                <a:cs typeface="Times New Roman" pitchFamily="18" charset="0"/>
              </a:rPr>
              <a:t>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23D37-C221-5BE3-1F73-7F1D349E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66018"/>
            <a:ext cx="3815443" cy="45489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74B1E-1DDA-75DF-F8C3-DB3DD030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7C856F-A361-0978-2EFC-7BA758E50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96331"/>
            <a:ext cx="69342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D19A2-8197-C383-50BB-0C8AC053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BCC4C-A08D-51F2-828C-C7DFF5B9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72" y="1777988"/>
            <a:ext cx="5258256" cy="393226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7050D9-72FF-2A86-5FBB-79DC76447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28" y="1389646"/>
            <a:ext cx="5143500" cy="4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8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9AC475-E3E1-4C31-ECA5-DCCE78D6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3FC13-A836-A9BB-8C9E-4D7679B1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5" y="1524000"/>
            <a:ext cx="7615335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35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B929C-0FCE-1FC8-328A-3C250A37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08D627-184B-6181-5E7F-70AECDA0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02" y="1481138"/>
            <a:ext cx="574279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Nueva Std" panose="020B0503070504090203" pitchFamily="34" charset="0"/>
                <a:cs typeface="Times New Roman" pitchFamily="18" charset="0"/>
              </a:rPr>
              <a:t>Screen Shots</a:t>
            </a:r>
            <a:endParaRPr lang="en-US" dirty="0">
              <a:latin typeface="Nueva Std" panose="020B050307050409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2388A-8D2F-5EA4-C3E0-A2CA82922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1"/>
            <a:ext cx="9112742" cy="58674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1192</TotalTime>
  <Words>561</Words>
  <Application>Microsoft Office PowerPoint</Application>
  <PresentationFormat>On-screen Show (4:3)</PresentationFormat>
  <Paragraphs>72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Algerian</vt:lpstr>
      <vt:lpstr>Arial</vt:lpstr>
      <vt:lpstr>Arial Black</vt:lpstr>
      <vt:lpstr>Calibri</vt:lpstr>
      <vt:lpstr>Lucida Sans Unicode</vt:lpstr>
      <vt:lpstr>Nueva Std</vt:lpstr>
      <vt:lpstr>Times New Roman</vt:lpstr>
      <vt:lpstr>Verdana</vt:lpstr>
      <vt:lpstr>Wingdings</vt:lpstr>
      <vt:lpstr>Wingdings 2</vt:lpstr>
      <vt:lpstr>Wingdings 3</vt:lpstr>
      <vt:lpstr>Concourse</vt:lpstr>
      <vt:lpstr>PowerPoint Presentation</vt:lpstr>
      <vt:lpstr>Contents</vt:lpstr>
      <vt:lpstr>Introduction</vt:lpstr>
      <vt:lpstr>Requirements</vt:lpstr>
      <vt:lpstr>Data Flow Diagram</vt:lpstr>
      <vt:lpstr>Use Case Diagram</vt:lpstr>
      <vt:lpstr>Activity Diagram</vt:lpstr>
      <vt:lpstr>ER-Diagram</vt:lpstr>
      <vt:lpstr>Screen 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Advantages</vt:lpstr>
      <vt:lpstr>Disadvantages </vt:lpstr>
      <vt:lpstr>Conclusion</vt:lpstr>
      <vt:lpstr>PowerPoint Presentation</vt:lpstr>
      <vt:lpstr>PowerPoint Presentation</vt:lpstr>
    </vt:vector>
  </TitlesOfParts>
  <Company>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</dc:title>
  <dc:creator>DELL</dc:creator>
  <cp:lastModifiedBy>surya kanta dalai</cp:lastModifiedBy>
  <cp:revision>72</cp:revision>
  <dcterms:created xsi:type="dcterms:W3CDTF">2006-01-01T08:28:12Z</dcterms:created>
  <dcterms:modified xsi:type="dcterms:W3CDTF">2025-03-10T16:24:58Z</dcterms:modified>
</cp:coreProperties>
</file>